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68" r:id="rId4"/>
    <p:sldId id="267" r:id="rId5"/>
    <p:sldId id="269" r:id="rId6"/>
    <p:sldId id="270" r:id="rId7"/>
    <p:sldId id="271" r:id="rId8"/>
    <p:sldId id="282" r:id="rId9"/>
    <p:sldId id="281" r:id="rId10"/>
    <p:sldId id="272" r:id="rId11"/>
    <p:sldId id="283" r:id="rId12"/>
    <p:sldId id="284" r:id="rId13"/>
    <p:sldId id="285" r:id="rId14"/>
    <p:sldId id="273" r:id="rId15"/>
    <p:sldId id="276" r:id="rId16"/>
    <p:sldId id="274" r:id="rId17"/>
    <p:sldId id="277" r:id="rId18"/>
    <p:sldId id="275" r:id="rId19"/>
    <p:sldId id="279" r:id="rId20"/>
    <p:sldId id="278" r:id="rId21"/>
    <p:sldId id="280" r:id="rId22"/>
  </p:sldIdLst>
  <p:sldSz cx="12192000" cy="6858000"/>
  <p:notesSz cx="6797675" cy="9926638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05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CB70144-EB4B-4B82-940C-C7090E481BC2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02BA2C8-71FC-43D0-BD87-0547616971F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292136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AB6F8F5-2437-4661-8A9C-FF86643F9728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dirty="0"/>
          </a:p>
        </p:txBody>
      </p:sp>
      <p:sp>
        <p:nvSpPr>
          <p:cNvPr id="5" name="Označba mesta za opombe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350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dirty="0"/>
              <a:t>Uredite sloge besedila matrice</a:t>
            </a:r>
          </a:p>
          <a:p>
            <a:pPr lvl="1" rtl="0"/>
            <a:r>
              <a:rPr lang="sl-SI" dirty="0"/>
              <a:t>Druga raven</a:t>
            </a:r>
          </a:p>
          <a:p>
            <a:pPr lvl="2" rtl="0"/>
            <a:r>
              <a:rPr lang="sl-SI" dirty="0"/>
              <a:t>Tretja raven</a:t>
            </a:r>
          </a:p>
          <a:p>
            <a:pPr lvl="3" rtl="0"/>
            <a:r>
              <a:rPr lang="sl-SI" dirty="0"/>
              <a:t>Četrta raven</a:t>
            </a:r>
          </a:p>
          <a:p>
            <a:pPr lvl="4" rtl="0"/>
            <a:r>
              <a:rPr lang="sl-SI" dirty="0"/>
              <a:t>Peta raven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539446-6953-447E-A4E3-E7CFBF870046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39292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6539446-6953-447E-A4E3-E7CFBF870046}" type="slidenum">
              <a:rPr lang="sl-SI" smtClean="0"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65369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6539446-6953-447E-A4E3-E7CFBF870046}" type="slidenum">
              <a:rPr lang="sl-SI" smtClean="0"/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95063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539446-6953-447E-A4E3-E7CFBF870046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7804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da3"/>
          <p:cNvSpPr/>
          <p:nvPr/>
        </p:nvSpPr>
        <p:spPr bwMode="gray">
          <a:xfrm>
            <a:off x="2552" y="5243129"/>
            <a:ext cx="12188952" cy="1614871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2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/>
          </a:p>
        </p:txBody>
      </p:sp>
      <p:sp>
        <p:nvSpPr>
          <p:cNvPr id="5" name="nebo"/>
          <p:cNvSpPr/>
          <p:nvPr/>
        </p:nvSpPr>
        <p:spPr bwMode="white">
          <a:xfrm>
            <a:off x="2552" y="0"/>
            <a:ext cx="12188952" cy="5334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/>
          </a:p>
        </p:txBody>
      </p:sp>
      <p:pic>
        <p:nvPicPr>
          <p:cNvPr id="6" name="voda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ltGray">
          <a:xfrm>
            <a:off x="-1425" y="5497897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voda1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221111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Pravokotnik 7"/>
          <p:cNvSpPr/>
          <p:nvPr/>
        </p:nvSpPr>
        <p:spPr>
          <a:xfrm>
            <a:off x="-1425" y="5961106"/>
            <a:ext cx="12188952" cy="896846"/>
          </a:xfrm>
          <a:prstGeom prst="rect">
            <a:avLst/>
          </a:prstGeom>
          <a:gradFill>
            <a:gsLst>
              <a:gs pos="25000">
                <a:schemeClr val="accent6">
                  <a:lumMod val="60000"/>
                  <a:lumOff val="40000"/>
                  <a:alpha val="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305872" y="1309047"/>
            <a:ext cx="9602789" cy="2667000"/>
          </a:xfrm>
        </p:spPr>
        <p:txBody>
          <a:bodyPr rtlCol="0" anchor="b">
            <a:noAutofit/>
          </a:bodyPr>
          <a:lstStyle>
            <a:lvl1pPr algn="ctr">
              <a:defRPr sz="6000"/>
            </a:lvl1pPr>
          </a:lstStyle>
          <a:p>
            <a:pPr rtl="0"/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05872" y="4038600"/>
            <a:ext cx="9601200" cy="990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sl-SI"/>
              <a:t>Kliknite, če želite urediti slog podnaslova matrice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l-SI"/>
              <a:t>Uredite sloge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2D0BE4-6B77-437B-8871-6327EDB9251E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440362"/>
          </a:xfrm>
        </p:spPr>
        <p:txBody>
          <a:bodyPr vert="eaVert" rtlCol="0"/>
          <a:lstStyle/>
          <a:p>
            <a:pPr rtl="0"/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440362"/>
          </a:xfrm>
        </p:spPr>
        <p:txBody>
          <a:bodyPr vert="eaVert" rtlCol="0"/>
          <a:lstStyle/>
          <a:p>
            <a:pPr lvl="0" rtl="0"/>
            <a:r>
              <a:rPr lang="sl-SI"/>
              <a:t>Uredite sloge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13F83E-F98B-4215-A72C-CEE733477F5D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</a:lstStyle>
          <a:p>
            <a:pPr lvl="0" rtl="0"/>
            <a:r>
              <a:rPr lang="sl-SI"/>
              <a:t>Uredite sloge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44966D-BCDD-4901-85A0-BEA405FAE8CC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ebo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 rtl="0"/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3813" y="1309047"/>
            <a:ext cx="9601252" cy="2667000"/>
          </a:xfrm>
        </p:spPr>
        <p:txBody>
          <a:bodyPr rtlCol="0" anchor="b">
            <a:normAutofit/>
          </a:bodyPr>
          <a:lstStyle>
            <a:lvl1pPr algn="ctr">
              <a:defRPr sz="6000" b="0"/>
            </a:lvl1pPr>
          </a:lstStyle>
          <a:p>
            <a:pPr rtl="0"/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293813" y="4038600"/>
            <a:ext cx="96012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/>
              <a:t>Uredite sloge besedila matrice</a:t>
            </a:r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E831D7-348A-4A60-9B54-8C9C927218B5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6278880" y="1572768"/>
            <a:ext cx="4572000" cy="4142232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Uredite sloge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-SI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341120" y="1572768"/>
            <a:ext cx="4572000" cy="4142232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Uredite sloge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-SI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/>
              <a:t>Dodajte nogo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B57CF6-8131-4A04-9078-8E8F59ABED62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slov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/>
              <a:t>Uredite sloge besedila matrice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1341120" y="2365861"/>
            <a:ext cx="4572000" cy="33491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sl-SI"/>
              <a:t>Uredite sloge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6278880" y="1572768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/>
              <a:t>Uredite sloge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278880" y="2365861"/>
            <a:ext cx="4572000" cy="33491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sl-SI"/>
              <a:t>Uredite sloge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-SI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/>
              <a:t>Dodajte nogo</a:t>
            </a:r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3C5EAE-33EC-47DC-8632-3DE94137702A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/>
              <a:t>Dodajte nogo</a:t>
            </a:r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DB691E1-B3EB-43FF-BA5E-6EBFE2F38E5E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ebo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 rtl="0"/>
            <a:endParaRPr lang="sl-SI" dirty="0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/>
              <a:t>Dodajte nogo</a:t>
            </a:r>
          </a:p>
        </p:txBody>
      </p:sp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73B797-BEEB-4E54-A59D-DE2B2920DC20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rtlCol="0" anchor="b">
            <a:normAutofit/>
          </a:bodyPr>
          <a:lstStyle>
            <a:lvl1pPr>
              <a:defRPr sz="3200" b="0"/>
            </a:lvl1pPr>
          </a:lstStyle>
          <a:p>
            <a:pPr rtl="0"/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760413" y="685800"/>
            <a:ext cx="6858000" cy="4572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Uredite sloge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/>
              <a:t>Uredite sloge besedila matrice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/>
              <a:t>Dodajte nogo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56CAA3-AEC6-4A24-92B8-1E2E95B17318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za sliko 2" descr="Prazna označba mesta za dodajanje slike. Kliknite označbo mesta in izberite sliko, ki jo želite dodati."/>
          <p:cNvSpPr>
            <a:spLocks noGrp="1"/>
          </p:cNvSpPr>
          <p:nvPr>
            <p:ph type="pic" idx="1"/>
          </p:nvPr>
        </p:nvSpPr>
        <p:spPr>
          <a:xfrm>
            <a:off x="760413" y="685800"/>
            <a:ext cx="6858000" cy="45720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/>
              <a:t>Kliknite ikono, če želite dodati sliko</a:t>
            </a:r>
            <a:endParaRPr lang="sl-SI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/>
              <a:t>Uredite sloge besedila matrice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/>
              <a:t>Dodajte nogo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115DD0-D6D4-46C9-A18D-0F5D0B01A53E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ebo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58000"/>
                </a:schemeClr>
              </a:gs>
              <a:gs pos="88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 rtl="0"/>
            <a:endParaRPr lang="sl-SI" dirty="0"/>
          </a:p>
        </p:txBody>
      </p:sp>
      <p:sp>
        <p:nvSpPr>
          <p:cNvPr id="8" name="voda3"/>
          <p:cNvSpPr/>
          <p:nvPr/>
        </p:nvSpPr>
        <p:spPr bwMode="gray">
          <a:xfrm>
            <a:off x="2552" y="6064101"/>
            <a:ext cx="12188952" cy="793899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49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dirty="0"/>
          </a:p>
        </p:txBody>
      </p:sp>
      <p:pic>
        <p:nvPicPr>
          <p:cNvPr id="9" name="voda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white">
          <a:xfrm>
            <a:off x="-1425" y="6256181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voda1"/>
          <p:cNvPicPr>
            <a:picLocks noChangeAspect="1"/>
          </p:cNvPicPr>
          <p:nvPr/>
        </p:nvPicPr>
        <p:blipFill rotWithShape="1"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979395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l-SI" dirty="0"/>
              <a:t>Uredite slog naslova matrice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9509760" cy="414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dirty="0"/>
              <a:t>Uredite sloge besedila matrice</a:t>
            </a:r>
          </a:p>
          <a:p>
            <a:pPr lvl="1" rtl="0"/>
            <a:r>
              <a:rPr lang="sl-SI" dirty="0"/>
              <a:t>Druga raven</a:t>
            </a:r>
          </a:p>
          <a:p>
            <a:pPr lvl="2" rtl="0"/>
            <a:r>
              <a:rPr lang="sl-SI" dirty="0"/>
              <a:t>Tretja raven</a:t>
            </a:r>
          </a:p>
          <a:p>
            <a:pPr lvl="3" rtl="0"/>
            <a:r>
              <a:rPr lang="sl-SI" dirty="0"/>
              <a:t>Četrta raven</a:t>
            </a:r>
          </a:p>
          <a:p>
            <a:pPr lvl="4" rtl="0"/>
            <a:r>
              <a:rPr lang="sl-SI" dirty="0"/>
              <a:t>Peta raven</a:t>
            </a:r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sl-SI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fld id="{3EF2922D-75B1-4ED3-9014-BE4477025C39}" type="datetime1">
              <a:rPr lang="sl-SI" smtClean="0"/>
              <a:t>7. 01. 2026</a:t>
            </a:fld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fld id="{4FAB73BC-B049-4115-A692-8D63A059BFB8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•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•"/>
        <a:defRPr sz="1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6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6pPr>
      <a:lvl7pPr marL="19202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8pPr>
      <a:lvl9pPr marL="2240280" indent="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None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sportmladih.net/javni-razpis-za-sofinanciranje-izvedbe-aktivnosti-programa-naucimo-se-plavati-v-obdobju-od-1-11-2025-do-24-6-2026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razpisi-som@sport.si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razpisi-som@sport.s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305872" y="-294792"/>
            <a:ext cx="9601200" cy="3539319"/>
          </a:xfrm>
        </p:spPr>
        <p:txBody>
          <a:bodyPr rtlCol="0"/>
          <a:lstStyle/>
          <a:p>
            <a:r>
              <a:rPr lang="sl-SI" sz="3200" b="1" dirty="0">
                <a:latin typeface="Century Gothic" panose="020B0502020202020204" pitchFamily="34" charset="0"/>
                <a:cs typeface="Arial" panose="020B0604020202020204" pitchFamily="34" charset="0"/>
              </a:rPr>
              <a:t>Javni razpis</a:t>
            </a:r>
            <a:br>
              <a:rPr lang="sl-SI" sz="32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br>
              <a:rPr lang="sl-SI" sz="32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sl-SI" sz="3200" b="1" dirty="0">
                <a:latin typeface="Century Gothic" panose="020B0502020202020204" pitchFamily="34" charset="0"/>
                <a:cs typeface="Arial" panose="020B0604020202020204" pitchFamily="34" charset="0"/>
              </a:rPr>
              <a:t> za sofinanciranje izvedbe aktivnosti  nacionalnega programa Naučimo se plavati</a:t>
            </a:r>
            <a:br>
              <a:rPr lang="sl-SI" sz="32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sl-SI" sz="3200" b="1" dirty="0">
                <a:latin typeface="Century Gothic" panose="020B0502020202020204" pitchFamily="34" charset="0"/>
                <a:cs typeface="Arial" panose="020B0604020202020204" pitchFamily="34" charset="0"/>
              </a:rPr>
              <a:t> v obdobju od 1. 11. 2025 do 24. 6. 2026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4DBF7F07-8E64-4031-AD4B-EC7E7D6C02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9289" y="4804273"/>
            <a:ext cx="8773422" cy="1421130"/>
          </a:xfrm>
          <a:prstGeom prst="rect">
            <a:avLst/>
          </a:prstGeom>
        </p:spPr>
      </p:pic>
      <p:sp>
        <p:nvSpPr>
          <p:cNvPr id="3" name="Pravokotnik 2">
            <a:extLst>
              <a:ext uri="{FF2B5EF4-FFF2-40B4-BE49-F238E27FC236}">
                <a16:creationId xmlns:a16="http://schemas.microsoft.com/office/drawing/2014/main" id="{7A328A3E-9E37-4498-9C22-D4C8459DB132}"/>
              </a:ext>
            </a:extLst>
          </p:cNvPr>
          <p:cNvSpPr/>
          <p:nvPr/>
        </p:nvSpPr>
        <p:spPr>
          <a:xfrm>
            <a:off x="3725334" y="38170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Obdobje izvajanja: 1. 11. 2025 – 24. 6. 2026</a:t>
            </a:r>
          </a:p>
          <a:p>
            <a:r>
              <a:rPr lang="sl-SI" dirty="0">
                <a:latin typeface="Century Gothic" panose="020B0502020202020204" pitchFamily="34" charset="0"/>
              </a:rPr>
              <a:t>Razpisovalec: Zavod za šport RS Planica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4B8175D2-CB91-4164-8A39-BDA5A5C2C14C}"/>
              </a:ext>
            </a:extLst>
          </p:cNvPr>
          <p:cNvSpPr txBox="1"/>
          <p:nvPr/>
        </p:nvSpPr>
        <p:spPr>
          <a:xfrm>
            <a:off x="10363200" y="6502401"/>
            <a:ext cx="1626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>
                <a:latin typeface="Century Gothic" panose="020B0502020202020204" pitchFamily="34" charset="0"/>
              </a:rPr>
              <a:t>Ljubljana, 6. 1. 2026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6417A71F-4377-44BD-9D67-3C2C78A83C59}"/>
              </a:ext>
            </a:extLst>
          </p:cNvPr>
          <p:cNvSpPr txBox="1"/>
          <p:nvPr/>
        </p:nvSpPr>
        <p:spPr>
          <a:xfrm>
            <a:off x="76200" y="6194625"/>
            <a:ext cx="1211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hlinkClick r:id="rId4"/>
              </a:rPr>
              <a:t>https://www.sportmladih.net/javni-razpis-za-sofinanciranje-izvedbe-aktivnosti-programa-naucimo-se-plavati-v-obdobju-od-1-11-2025-do-24-6-2026/</a:t>
            </a:r>
            <a:r>
              <a:rPr lang="sl-SI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390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15152E-5889-4565-830F-568E5769B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1" y="273643"/>
            <a:ext cx="9509759" cy="1088136"/>
          </a:xfrm>
        </p:spPr>
        <p:txBody>
          <a:bodyPr>
            <a:normAutofit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PRIPRAVA VLOGE- OSTALI PRIJAVITELJI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AB1F325-7FD5-4327-A2AB-DFFD43ECC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l-SI" u="sng" dirty="0">
                <a:latin typeface="Century Gothic" panose="020B0502020202020204" pitchFamily="34" charset="0"/>
              </a:rPr>
              <a:t>Ostali prijavitelji </a:t>
            </a:r>
            <a:r>
              <a:rPr lang="sl-SI" dirty="0">
                <a:latin typeface="Century Gothic" panose="020B0502020202020204" pitchFamily="34" charset="0"/>
              </a:rPr>
              <a:t>izpolnijo in priložijo:</a:t>
            </a:r>
          </a:p>
          <a:p>
            <a:pPr lvl="0"/>
            <a:r>
              <a:rPr lang="sl-SI" dirty="0">
                <a:latin typeface="Century Gothic" panose="020B0502020202020204" pitchFamily="34" charset="0"/>
              </a:rPr>
              <a:t>izpolnjen, podpisan in žigosan</a:t>
            </a:r>
            <a:r>
              <a:rPr lang="sl-SI" u="sng" dirty="0">
                <a:latin typeface="Century Gothic" panose="020B0502020202020204" pitchFamily="34" charset="0"/>
              </a:rPr>
              <a:t> Prijavni obrazec – OSTALI PRIJAVITELJI s prilogami</a:t>
            </a:r>
            <a:r>
              <a:rPr lang="sl-SI" dirty="0">
                <a:latin typeface="Century Gothic" panose="020B0502020202020204" pitchFamily="34" charset="0"/>
              </a:rPr>
              <a:t>:</a:t>
            </a:r>
          </a:p>
          <a:p>
            <a:pPr lvl="0"/>
            <a:r>
              <a:rPr lang="sl-SI" dirty="0">
                <a:latin typeface="Century Gothic" panose="020B0502020202020204" pitchFamily="34" charset="0"/>
              </a:rPr>
              <a:t>PRILOGA 1 – Vsebinski načrt,</a:t>
            </a:r>
          </a:p>
          <a:p>
            <a:pPr lvl="0"/>
            <a:r>
              <a:rPr lang="sl-SI" dirty="0">
                <a:latin typeface="Century Gothic" panose="020B0502020202020204" pitchFamily="34" charset="0"/>
              </a:rPr>
              <a:t>PRILOGA 2 – Finančni načrt,</a:t>
            </a:r>
          </a:p>
          <a:p>
            <a:pPr lvl="0"/>
            <a:r>
              <a:rPr lang="sl-SI" dirty="0">
                <a:latin typeface="Century Gothic" panose="020B0502020202020204" pitchFamily="34" charset="0"/>
              </a:rPr>
              <a:t>PRILOGA 3 – Soglasje VIZ.</a:t>
            </a:r>
          </a:p>
          <a:p>
            <a:r>
              <a:rPr lang="sl-SI" u="sng" dirty="0">
                <a:latin typeface="Century Gothic" panose="020B0502020202020204" pitchFamily="34" charset="0"/>
              </a:rPr>
              <a:t>dokazilo o izobrazbi ali usposobljenosti</a:t>
            </a:r>
            <a:r>
              <a:rPr lang="sl-SI" dirty="0">
                <a:latin typeface="Century Gothic" panose="020B0502020202020204" pitchFamily="34" charset="0"/>
              </a:rPr>
              <a:t> strokovnega delavca.</a:t>
            </a:r>
          </a:p>
          <a:p>
            <a:endParaRPr lang="sl-SI" dirty="0">
              <a:latin typeface="Century Gothic" panose="020B0502020202020204" pitchFamily="34" charset="0"/>
            </a:endParaRPr>
          </a:p>
          <a:p>
            <a:r>
              <a:rPr lang="sl-SI" dirty="0">
                <a:latin typeface="Century Gothic" panose="020B0502020202020204" pitchFamily="34" charset="0"/>
              </a:rPr>
              <a:t>Priloge se nahajajo v isti Excelovi datoteki kot samostojni zavihki oz. listi skupnega delovnega zvezka. Za razliko od VIZ je tu ena priloga več-Soglasje VIZ.</a:t>
            </a:r>
          </a:p>
          <a:p>
            <a:endParaRPr lang="sl-SI" dirty="0">
              <a:latin typeface="Century Gothic" panose="020B0502020202020204" pitchFamily="34" charset="0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EF9B387-5CAA-4039-BE10-B70CE82EC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587" y="5678304"/>
            <a:ext cx="7268589" cy="24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91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5387AE-29BE-42B8-9645-4A6BCFC56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1" y="205047"/>
            <a:ext cx="9509759" cy="642112"/>
          </a:xfrm>
        </p:spPr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PRIPRAVA VLOGE- OSTALI PRIJAVITELJI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2E3210B-5D74-4D37-8BEE-F0D0E5AE2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121" y="919480"/>
            <a:ext cx="9509760" cy="433832"/>
          </a:xfrm>
        </p:spPr>
        <p:txBody>
          <a:bodyPr/>
          <a:lstStyle/>
          <a:p>
            <a:r>
              <a:rPr lang="sl-SI" u="sng" dirty="0">
                <a:latin typeface="Century Gothic" panose="020B0502020202020204" pitchFamily="34" charset="0"/>
              </a:rPr>
              <a:t>Prijavni obrazec – OSTALI PRIJAVITELJI</a:t>
            </a:r>
            <a:endParaRPr lang="sl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B6740CD-9FAC-41F6-8628-566CC5BBED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2012" y="1353312"/>
            <a:ext cx="3957788" cy="5299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45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3B526B-9C7F-4BC5-A5C2-5DEAE3A70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270932"/>
            <a:ext cx="11573933" cy="599779"/>
          </a:xfrm>
        </p:spPr>
        <p:txBody>
          <a:bodyPr>
            <a:normAutofit fontScale="90000"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PRIPRAVA VLOGE- OSTALI PRIJAVITELJI-priloge 1, 2, 3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91008BB-282B-443D-BFC1-2BD727449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86271"/>
            <a:ext cx="11692467" cy="340699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sl-SI" dirty="0">
                <a:latin typeface="Century Gothic" panose="020B0502020202020204" pitchFamily="34" charset="0"/>
              </a:rPr>
              <a:t>                Priloga 1		                   Priloga 2			            Priloga 3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05722DD-7FAC-4619-8BC3-925D972D9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0" y="1558545"/>
            <a:ext cx="3617131" cy="2470235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8D88A65A-BF9B-4DF6-AC39-F0E3D6C34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6451" y="1558544"/>
            <a:ext cx="3617130" cy="2470235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FFA73E34-0D16-484E-A664-9A5BC14DC7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0397" y="1558544"/>
            <a:ext cx="3617129" cy="5190576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164C90C8-0D7F-4C08-964B-53DC00EB3B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001" y="4186584"/>
            <a:ext cx="3617130" cy="2562536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534CFCC8-41E4-4AAE-A727-575C40DA59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5883" y="4186584"/>
            <a:ext cx="3617698" cy="256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05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4F096E-0200-41DC-86EC-1B3EFAB13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PRIPRAVA VLOGE- OSTALI PRIJAVITELJI-priloge 1, 2, 3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49FBD75-17C5-4B1B-9931-9FCF450F6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Navodila za izpolnjevanje se nahajajo pod tabelami. Navodil ni potrebno tiskati. </a:t>
            </a:r>
          </a:p>
          <a:p>
            <a:r>
              <a:rPr lang="sl-SI" dirty="0">
                <a:latin typeface="Century Gothic" panose="020B0502020202020204" pitchFamily="34" charset="0"/>
              </a:rPr>
              <a:t>Priloga 2 in 3 sta zaenkrat na 2 straneh. Če boste potrebovali še več prostora, lahko dodajate vrstice. Priloga 3 –soglasje VIZ se izpiše na 1 stran.</a:t>
            </a:r>
          </a:p>
          <a:p>
            <a:r>
              <a:rPr lang="sl-SI" dirty="0">
                <a:latin typeface="Century Gothic" panose="020B0502020202020204" pitchFamily="34" charset="0"/>
              </a:rPr>
              <a:t>Pri nastavitvah tiskanja uporabite: „Prilagodi list strani“ ALI „Prilagodi vse stolpce strani“.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6210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3C8A0C-CAF8-44AC-8C93-BB036A04C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NAČIN ODPREME, ROK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6B0F894-E16C-441E-A133-93602D7C4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b="1" dirty="0">
                <a:latin typeface="Century Gothic" panose="020B0502020202020204" pitchFamily="34" charset="0"/>
              </a:rPr>
              <a:t>PRIPOROČENO PO POŠTI </a:t>
            </a:r>
            <a:r>
              <a:rPr lang="sl-SI" dirty="0">
                <a:latin typeface="Century Gothic" panose="020B0502020202020204" pitchFamily="34" charset="0"/>
              </a:rPr>
              <a:t>- </a:t>
            </a:r>
            <a:r>
              <a:rPr lang="sl-SI" dirty="0">
                <a:solidFill>
                  <a:srgbClr val="FF0000"/>
                </a:solidFill>
                <a:latin typeface="Century Gothic" panose="020B0502020202020204" pitchFamily="34" charset="0"/>
              </a:rPr>
              <a:t>23. 1. 2026</a:t>
            </a:r>
          </a:p>
          <a:p>
            <a:pPr marL="45720" indent="0">
              <a:buNone/>
            </a:pPr>
            <a:r>
              <a:rPr lang="sl-SI" dirty="0">
                <a:latin typeface="Century Gothic" panose="020B0502020202020204" pitchFamily="34" charset="0"/>
              </a:rPr>
              <a:t>ali</a:t>
            </a:r>
          </a:p>
          <a:p>
            <a:r>
              <a:rPr lang="sl-SI" b="1" dirty="0">
                <a:latin typeface="Century Gothic" panose="020B0502020202020204" pitchFamily="34" charset="0"/>
              </a:rPr>
              <a:t>OSEBNO DOSTAVLJENE NA SEDEŽ ZAVODA </a:t>
            </a:r>
          </a:p>
          <a:p>
            <a:pPr marL="45720" indent="0">
              <a:buNone/>
            </a:pPr>
            <a:r>
              <a:rPr lang="sl-SI" dirty="0">
                <a:latin typeface="Century Gothic" panose="020B0502020202020204" pitchFamily="34" charset="0"/>
              </a:rPr>
              <a:t>    – </a:t>
            </a:r>
            <a:r>
              <a:rPr lang="sl-SI" dirty="0">
                <a:solidFill>
                  <a:srgbClr val="FF0000"/>
                </a:solidFill>
                <a:latin typeface="Century Gothic" panose="020B0502020202020204" pitchFamily="34" charset="0"/>
              </a:rPr>
              <a:t>23. 1. 2026 do 12. ure</a:t>
            </a:r>
          </a:p>
          <a:p>
            <a:endParaRPr lang="sl-SI" dirty="0">
              <a:latin typeface="Century Gothic" panose="020B0502020202020204" pitchFamily="34" charset="0"/>
            </a:endParaRPr>
          </a:p>
          <a:p>
            <a:r>
              <a:rPr lang="sl-SI" dirty="0">
                <a:latin typeface="Century Gothic" panose="020B0502020202020204" pitchFamily="34" charset="0"/>
              </a:rPr>
              <a:t>PREDLAGAMO uporabo predloge</a:t>
            </a:r>
          </a:p>
          <a:p>
            <a:pPr marL="45720" indent="0">
              <a:buNone/>
            </a:pPr>
            <a:r>
              <a:rPr lang="sl-SI" dirty="0">
                <a:latin typeface="Century Gothic" panose="020B0502020202020204" pitchFamily="34" charset="0"/>
              </a:rPr>
              <a:t>Ali</a:t>
            </a:r>
          </a:p>
          <a:p>
            <a:r>
              <a:rPr lang="sl-SI" dirty="0">
                <a:latin typeface="Century Gothic" panose="020B0502020202020204" pitchFamily="34" charset="0"/>
              </a:rPr>
              <a:t>v zaprti ovojnici, </a:t>
            </a:r>
          </a:p>
          <a:p>
            <a:r>
              <a:rPr lang="sl-SI" dirty="0">
                <a:latin typeface="Century Gothic" panose="020B0502020202020204" pitchFamily="34" charset="0"/>
              </a:rPr>
              <a:t>na sprednji strani označena z napisom </a:t>
            </a:r>
            <a:r>
              <a:rPr lang="sl-SI" b="1" dirty="0">
                <a:latin typeface="Century Gothic" panose="020B0502020202020204" pitchFamily="34" charset="0"/>
              </a:rPr>
              <a:t>»Ne odpiraj – vloga NSP 2026 - 1. del«,</a:t>
            </a:r>
            <a:r>
              <a:rPr lang="sl-SI" dirty="0">
                <a:latin typeface="Century Gothic" panose="020B0502020202020204" pitchFamily="34" charset="0"/>
              </a:rPr>
              <a:t> </a:t>
            </a:r>
          </a:p>
          <a:p>
            <a:r>
              <a:rPr lang="sl-SI" dirty="0">
                <a:latin typeface="Century Gothic" panose="020B0502020202020204" pitchFamily="34" charset="0"/>
              </a:rPr>
              <a:t>na hrbtni strani ovitka mora biti označen polni naslov pošiljatelja. 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17F80C59-D36D-4C57-9119-BB336CA29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7937" y="1299593"/>
            <a:ext cx="5146995" cy="3399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14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C5C8D5-1DEF-480B-8FC9-7F8664E1C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NAČIN ODPREME, ROK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7A7D01F-43A8-494B-AE49-F9979C60F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Zaradi lažje obravnave vlog vas prosimo, da po oddaji vloge po pošti oz. v vložišču Zavoda, po elektronski pošti, na naslov </a:t>
            </a:r>
            <a:r>
              <a:rPr lang="sl-SI" u="sng" dirty="0">
                <a:latin typeface="Century Gothic" panose="020B0502020202020204" pitchFamily="34" charset="0"/>
                <a:hlinkClick r:id="rId2"/>
              </a:rPr>
              <a:t>razpisi-som@sport.si</a:t>
            </a:r>
            <a:r>
              <a:rPr lang="sl-SI" dirty="0">
                <a:latin typeface="Century Gothic" panose="020B0502020202020204" pitchFamily="34" charset="0"/>
              </a:rPr>
              <a:t> pošljete:</a:t>
            </a:r>
          </a:p>
          <a:p>
            <a:pPr lvl="0"/>
            <a:r>
              <a:rPr lang="sl-SI" dirty="0">
                <a:latin typeface="Century Gothic" panose="020B0502020202020204" pitchFamily="34" charset="0"/>
              </a:rPr>
              <a:t>izpolnjen </a:t>
            </a:r>
            <a:r>
              <a:rPr lang="sl-SI" u="sng" dirty="0">
                <a:latin typeface="Century Gothic" panose="020B0502020202020204" pitchFamily="34" charset="0"/>
              </a:rPr>
              <a:t>Excelov Prijavni obrazec-VIZ s prilogami</a:t>
            </a:r>
            <a:r>
              <a:rPr lang="sl-SI" dirty="0">
                <a:latin typeface="Century Gothic" panose="020B0502020202020204" pitchFamily="34" charset="0"/>
              </a:rPr>
              <a:t> (PRILOGA 1 – Vsebinski načrt, PRILOGA 2 – Finančni načrt)</a:t>
            </a:r>
          </a:p>
          <a:p>
            <a:r>
              <a:rPr lang="sl-SI" dirty="0">
                <a:latin typeface="Century Gothic" panose="020B0502020202020204" pitchFamily="34" charset="0"/>
              </a:rPr>
              <a:t>ALI</a:t>
            </a:r>
          </a:p>
          <a:p>
            <a:pPr lvl="0"/>
            <a:r>
              <a:rPr lang="sl-SI" dirty="0">
                <a:latin typeface="Century Gothic" panose="020B0502020202020204" pitchFamily="34" charset="0"/>
              </a:rPr>
              <a:t>izpolnjen </a:t>
            </a:r>
            <a:r>
              <a:rPr lang="sl-SI" u="sng" dirty="0">
                <a:latin typeface="Century Gothic" panose="020B0502020202020204" pitchFamily="34" charset="0"/>
              </a:rPr>
              <a:t>Excelov Prijavni obrazec – OSTALI PRIJAVITELJI s prilogami</a:t>
            </a:r>
            <a:r>
              <a:rPr lang="sl-SI" dirty="0">
                <a:latin typeface="Century Gothic" panose="020B0502020202020204" pitchFamily="34" charset="0"/>
              </a:rPr>
              <a:t> (PRILOGA 1 – Vsebinski načrt, PRILOGA 2 – Finančni načrt)</a:t>
            </a:r>
          </a:p>
          <a:p>
            <a:pPr marL="45720" indent="0">
              <a:buNone/>
            </a:pPr>
            <a:endParaRPr lang="sl-SI" dirty="0">
              <a:latin typeface="Century Gothic" panose="020B0502020202020204" pitchFamily="34" charset="0"/>
            </a:endParaRPr>
          </a:p>
          <a:p>
            <a:r>
              <a:rPr lang="sl-SI" dirty="0">
                <a:latin typeface="Century Gothic" panose="020B0502020202020204" pitchFamily="34" charset="0"/>
              </a:rPr>
              <a:t>V zadevo elektronskega sporočila napišite: </a:t>
            </a:r>
            <a:r>
              <a:rPr lang="sl-SI" b="1" dirty="0">
                <a:latin typeface="Century Gothic" panose="020B0502020202020204" pitchFamily="34" charset="0"/>
              </a:rPr>
              <a:t>Vloga NSP 26-»kratek naziv prijavitelja«</a:t>
            </a:r>
            <a:endParaRPr lang="sl-SI" dirty="0">
              <a:latin typeface="Century Gothic" panose="020B0502020202020204" pitchFamily="34" charset="0"/>
            </a:endParaRPr>
          </a:p>
          <a:p>
            <a:pPr marL="4572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8830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057BEE-434B-4DDE-967F-D7B36916C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623824"/>
          </a:xfrm>
        </p:spPr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POSTOPEK IZBORA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F5DBE73-3671-4536-BE49-2ED9C113F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454" y="948944"/>
            <a:ext cx="9509760" cy="4142232"/>
          </a:xfrm>
        </p:spPr>
        <p:txBody>
          <a:bodyPr>
            <a:normAutofit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Na podlagi števila točk (po merilih) in vrednosti točke.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AD7A7DD-4208-42CD-A515-BAE6E3C4B9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1119" y="1286934"/>
            <a:ext cx="5556055" cy="536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887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232B49-8A86-40F6-9E34-392CF3C6F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POSTOPEK IZBORA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5F5F695-6251-4451-A848-C73183D26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Vrednost točke se izračuna na način, da se višina razpoložljivih sredstev na posameznem sklopu deli s skupnim številom točk vseh na javni razpis prijavljenih izvajalcev na posameznem sklopu.</a:t>
            </a:r>
          </a:p>
          <a:p>
            <a:r>
              <a:rPr lang="sl-SI" dirty="0">
                <a:latin typeface="Century Gothic" panose="020B0502020202020204" pitchFamily="34" charset="0"/>
              </a:rPr>
              <a:t>V primeru, da ostanejo nerazdeljena sredstva na posameznem sklopu, se v enakih zneskih razdelijo programom na istem sklopu, ki se jim je na podlagi meril/vrednotenja dodelilo manj sredstev od zaprošenih na istem sklopu, vendar ne več kot do zaprošenega zneska za isti sklop. </a:t>
            </a:r>
          </a:p>
          <a:p>
            <a:r>
              <a:rPr lang="sl-SI" dirty="0">
                <a:latin typeface="Century Gothic" panose="020B0502020202020204" pitchFamily="34" charset="0"/>
              </a:rPr>
              <a:t>Odpiranje: 29. januar 2026</a:t>
            </a:r>
          </a:p>
          <a:p>
            <a:r>
              <a:rPr lang="sl-SI" dirty="0">
                <a:latin typeface="Century Gothic" panose="020B0502020202020204" pitchFamily="34" charset="0"/>
              </a:rPr>
              <a:t>Najkasneje v 60. dneh prejmete odgovor (odločba o izbiri in dva izvoda pogodbe)</a:t>
            </a:r>
          </a:p>
          <a:p>
            <a:r>
              <a:rPr lang="sl-SI" dirty="0">
                <a:latin typeface="Century Gothic" panose="020B0502020202020204" pitchFamily="34" charset="0"/>
              </a:rPr>
              <a:t>Pogodbo je treba podpisati in vrniti oba izvoda </a:t>
            </a:r>
            <a:r>
              <a:rPr lang="sl-SI" b="1" dirty="0">
                <a:latin typeface="Century Gothic" panose="020B0502020202020204" pitchFamily="34" charset="0"/>
              </a:rPr>
              <a:t>v 8. dneh</a:t>
            </a:r>
            <a:r>
              <a:rPr lang="sl-SI" dirty="0">
                <a:latin typeface="Century Gothic" panose="020B0502020202020204" pitchFamily="34" charset="0"/>
              </a:rPr>
              <a:t> od prejema.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9109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23D1CB-F644-443F-BA93-3F901C771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Uveljavljanje sredstev po zaključku aktivnosti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1D4DBC1-32B5-4A82-AA5E-969573F00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sl-SI" dirty="0">
                <a:latin typeface="Century Gothic" panose="020B0502020202020204" pitchFamily="34" charset="0"/>
              </a:rPr>
              <a:t>Po prejetju odločbe o izboru in prejemu pogodbe v podpis:</a:t>
            </a:r>
          </a:p>
          <a:p>
            <a:pPr marL="502920" indent="-457200">
              <a:buFont typeface="+mj-lt"/>
              <a:buAutoNum type="arabicPeriod"/>
            </a:pPr>
            <a:r>
              <a:rPr lang="sl-SI" dirty="0">
                <a:latin typeface="Century Gothic" panose="020B0502020202020204" pitchFamily="34" charset="0"/>
              </a:rPr>
              <a:t>Podpišete oba izvoda pogodbe in ju vrnete v podpis. Šele po prejemu podpisanih pogodb obstaja pravna podlaga za sofinanciranje.</a:t>
            </a:r>
          </a:p>
          <a:p>
            <a:pPr marL="502920" indent="-457200">
              <a:buFont typeface="+mj-lt"/>
              <a:buAutoNum type="arabicPeriod"/>
            </a:pPr>
            <a:r>
              <a:rPr lang="sl-SI" dirty="0">
                <a:latin typeface="Century Gothic" panose="020B0502020202020204" pitchFamily="34" charset="0"/>
              </a:rPr>
              <a:t>čim hitreje </a:t>
            </a:r>
            <a:r>
              <a:rPr lang="sl-SI" b="1" dirty="0">
                <a:latin typeface="Century Gothic" panose="020B0502020202020204" pitchFamily="34" charset="0"/>
              </a:rPr>
              <a:t>oddajte vsebinsko poročilo</a:t>
            </a:r>
            <a:r>
              <a:rPr lang="sl-SI" dirty="0">
                <a:latin typeface="Century Gothic" panose="020B0502020202020204" pitchFamily="34" charset="0"/>
              </a:rPr>
              <a:t> o izvedbi </a:t>
            </a:r>
            <a:r>
              <a:rPr lang="sl-SI" b="1" dirty="0">
                <a:latin typeface="Century Gothic" panose="020B0502020202020204" pitchFamily="34" charset="0"/>
              </a:rPr>
              <a:t>v spletni aplikaciji Šport mladih</a:t>
            </a:r>
            <a:r>
              <a:rPr lang="sl-SI" dirty="0">
                <a:latin typeface="Century Gothic" panose="020B0502020202020204" pitchFamily="34" charset="0"/>
              </a:rPr>
              <a:t>. Poročilo podpiše in žigosa dotični VIZ.</a:t>
            </a:r>
          </a:p>
          <a:p>
            <a:pPr marL="502920" indent="-457200">
              <a:buFont typeface="+mj-lt"/>
              <a:buAutoNum type="arabicPeriod"/>
            </a:pPr>
            <a:r>
              <a:rPr lang="sl-SI" dirty="0">
                <a:latin typeface="Century Gothic" panose="020B0502020202020204" pitchFamily="34" charset="0"/>
              </a:rPr>
              <a:t>Poskrbite za prejem točnih podatkov na prejetih </a:t>
            </a:r>
            <a:r>
              <a:rPr lang="sl-SI" b="1" dirty="0">
                <a:latin typeface="Century Gothic" panose="020B0502020202020204" pitchFamily="34" charset="0"/>
              </a:rPr>
              <a:t>računih</a:t>
            </a:r>
          </a:p>
          <a:p>
            <a:pPr lvl="0"/>
            <a:r>
              <a:rPr lang="sl-SI" dirty="0">
                <a:latin typeface="Century Gothic" panose="020B0502020202020204" pitchFamily="34" charset="0"/>
              </a:rPr>
              <a:t>Izpolnite, podpišite in žigosajte </a:t>
            </a:r>
            <a:r>
              <a:rPr lang="sl-SI" b="1" dirty="0">
                <a:latin typeface="Century Gothic" panose="020B0502020202020204" pitchFamily="34" charset="0"/>
              </a:rPr>
              <a:t>FINANČNO POROČILO-VIZ</a:t>
            </a:r>
            <a:r>
              <a:rPr lang="sl-SI" dirty="0">
                <a:latin typeface="Century Gothic" panose="020B0502020202020204" pitchFamily="34" charset="0"/>
              </a:rPr>
              <a:t> </a:t>
            </a:r>
            <a:r>
              <a:rPr lang="sl-SI" b="1" dirty="0">
                <a:latin typeface="Century Gothic" panose="020B0502020202020204" pitchFamily="34" charset="0"/>
              </a:rPr>
              <a:t>(velja za VIZ)</a:t>
            </a:r>
            <a:r>
              <a:rPr lang="sl-SI" dirty="0">
                <a:latin typeface="Century Gothic" panose="020B0502020202020204" pitchFamily="34" charset="0"/>
              </a:rPr>
              <a:t> </a:t>
            </a:r>
          </a:p>
          <a:p>
            <a:r>
              <a:rPr lang="sl-SI" dirty="0">
                <a:latin typeface="Century Gothic" panose="020B0502020202020204" pitchFamily="34" charset="0"/>
              </a:rPr>
              <a:t>ALI</a:t>
            </a:r>
          </a:p>
          <a:p>
            <a:r>
              <a:rPr lang="sl-SI" dirty="0">
                <a:latin typeface="Century Gothic" panose="020B0502020202020204" pitchFamily="34" charset="0"/>
              </a:rPr>
              <a:t>Izpolnite, podpišite in žigosajte </a:t>
            </a:r>
            <a:r>
              <a:rPr lang="sl-SI" b="1" dirty="0">
                <a:latin typeface="Century Gothic" panose="020B0502020202020204" pitchFamily="34" charset="0"/>
              </a:rPr>
              <a:t>FINANČNO POROČILO-OSTALI PRIJAVITELJI (velja za ostale prijavitelje)</a:t>
            </a:r>
          </a:p>
          <a:p>
            <a:pPr marL="502920" indent="-457200">
              <a:buFont typeface="+mj-lt"/>
              <a:buAutoNum type="arabicPeriod" startAt="4"/>
            </a:pPr>
            <a:r>
              <a:rPr lang="sl-SI" dirty="0">
                <a:latin typeface="Century Gothic" panose="020B0502020202020204" pitchFamily="34" charset="0"/>
              </a:rPr>
              <a:t>Vse skupaj </a:t>
            </a:r>
            <a:r>
              <a:rPr lang="sl-SI" dirty="0" err="1">
                <a:latin typeface="Century Gothic" panose="020B0502020202020204" pitchFamily="34" charset="0"/>
              </a:rPr>
              <a:t>skenirajte</a:t>
            </a:r>
            <a:r>
              <a:rPr lang="sl-SI" dirty="0">
                <a:latin typeface="Century Gothic" panose="020B0502020202020204" pitchFamily="34" charset="0"/>
              </a:rPr>
              <a:t> (NE FOTOGRAFIJA!!!) v en PDF dokument, ki ga priložite k e-računu.</a:t>
            </a:r>
          </a:p>
          <a:p>
            <a:pPr marL="502920" indent="-457200">
              <a:buFont typeface="+mj-lt"/>
              <a:buAutoNum type="arabicPeriod" startAt="4"/>
            </a:pPr>
            <a:r>
              <a:rPr lang="sl-SI" dirty="0">
                <a:latin typeface="Century Gothic" panose="020B0502020202020204" pitchFamily="34" charset="0"/>
              </a:rPr>
              <a:t>SKRAJNI ROK ZA IZDAJO E-RAČUNA: </a:t>
            </a:r>
            <a:r>
              <a:rPr lang="sl-SI" dirty="0">
                <a:solidFill>
                  <a:srgbClr val="FF0000"/>
                </a:solidFill>
                <a:latin typeface="Century Gothic" panose="020B0502020202020204" pitchFamily="34" charset="0"/>
              </a:rPr>
              <a:t>10. 7. 2026</a:t>
            </a:r>
          </a:p>
        </p:txBody>
      </p:sp>
    </p:spTree>
    <p:extLst>
      <p:ext uri="{BB962C8B-B14F-4D97-AF65-F5344CB8AC3E}">
        <p14:creationId xmlns:p14="http://schemas.microsoft.com/office/powerpoint/2010/main" val="300652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C7AB47-6B63-443E-ABDC-7B5CB7CEF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Najpogostejše napake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8A15F72-3E4A-488B-8642-6B83FFD4F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Manjkajoče priloge (razvid!!!+dokazilo)</a:t>
            </a:r>
          </a:p>
          <a:p>
            <a:r>
              <a:rPr lang="sl-SI" dirty="0">
                <a:latin typeface="Century Gothic" panose="020B0502020202020204" pitchFamily="34" charset="0"/>
              </a:rPr>
              <a:t>Neskladje med načrtom in izvedbo (št. Otrok, višina stroškov oz. prihodkov iz drugih virov)</a:t>
            </a:r>
          </a:p>
          <a:p>
            <a:r>
              <a:rPr lang="sl-SI" dirty="0">
                <a:latin typeface="Century Gothic" panose="020B0502020202020204" pitchFamily="34" charset="0"/>
              </a:rPr>
              <a:t>Zamuda pri oddaji e-računa</a:t>
            </a:r>
          </a:p>
          <a:p>
            <a:r>
              <a:rPr lang="sl-SI" dirty="0">
                <a:latin typeface="Century Gothic" panose="020B0502020202020204" pitchFamily="34" charset="0"/>
              </a:rPr>
              <a:t>Neustrezna dokazila</a:t>
            </a:r>
          </a:p>
        </p:txBody>
      </p:sp>
    </p:spTree>
    <p:extLst>
      <p:ext uri="{BB962C8B-B14F-4D97-AF65-F5344CB8AC3E}">
        <p14:creationId xmlns:p14="http://schemas.microsoft.com/office/powerpoint/2010/main" val="209230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dirty="0">
                <a:latin typeface="Century Gothic" panose="020B0502020202020204" pitchFamily="34" charset="0"/>
              </a:rPr>
              <a:t>Namen / cilj razpisa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1341120" y="1572768"/>
            <a:ext cx="9509760" cy="1382099"/>
          </a:xfrm>
        </p:spPr>
        <p:txBody>
          <a:bodyPr rtlCol="0"/>
          <a:lstStyle/>
          <a:p>
            <a:r>
              <a:rPr lang="sl-SI" dirty="0">
                <a:latin typeface="Century Gothic" panose="020B0502020202020204" pitchFamily="34" charset="0"/>
              </a:rPr>
              <a:t>Izboljšanje plavalne pismenosti otrok oz. zmanjšanje deleža neplavalcev</a:t>
            </a:r>
          </a:p>
          <a:p>
            <a:r>
              <a:rPr lang="sl-SI" dirty="0">
                <a:latin typeface="Century Gothic" panose="020B0502020202020204" pitchFamily="34" charset="0"/>
              </a:rPr>
              <a:t>Spodbujanje kakovostnih in nacionalno primerljivih in varnih plavalnih tečajev</a:t>
            </a: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0A2A70A4-831B-40B2-A7FF-8EA2E1DBA1FD}"/>
              </a:ext>
            </a:extLst>
          </p:cNvPr>
          <p:cNvSpPr txBox="1">
            <a:spLocks/>
          </p:cNvSpPr>
          <p:nvPr/>
        </p:nvSpPr>
        <p:spPr>
          <a:xfrm>
            <a:off x="1341119" y="2630255"/>
            <a:ext cx="950975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dirty="0">
                <a:latin typeface="Century Gothic" panose="020B0502020202020204" pitchFamily="34" charset="0"/>
              </a:rPr>
              <a:t>Višina razpisanih sredstev</a:t>
            </a:r>
          </a:p>
        </p:txBody>
      </p:sp>
      <p:sp>
        <p:nvSpPr>
          <p:cNvPr id="6" name="Označba mesta za vsebino 2">
            <a:extLst>
              <a:ext uri="{FF2B5EF4-FFF2-40B4-BE49-F238E27FC236}">
                <a16:creationId xmlns:a16="http://schemas.microsoft.com/office/drawing/2014/main" id="{34BEDE91-ECFA-4DAC-95D1-9403EF79E3FC}"/>
              </a:ext>
            </a:extLst>
          </p:cNvPr>
          <p:cNvSpPr txBox="1">
            <a:spLocks/>
          </p:cNvSpPr>
          <p:nvPr/>
        </p:nvSpPr>
        <p:spPr>
          <a:xfrm>
            <a:off x="1341119" y="4084828"/>
            <a:ext cx="9509760" cy="13820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•"/>
              <a:defRPr sz="20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•"/>
              <a:defRPr sz="18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•"/>
              <a:defRPr sz="16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•"/>
              <a:defRPr sz="14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•"/>
              <a:defRPr sz="14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•"/>
              <a:defRPr sz="14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202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•"/>
              <a:defRPr sz="14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•"/>
              <a:defRPr sz="14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24028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None/>
              <a:defRPr sz="14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b="1" u="sng" dirty="0">
                <a:latin typeface="Century Gothic" panose="020B0502020202020204" pitchFamily="34" charset="0"/>
              </a:rPr>
              <a:t>SKUPNO: 193.500,00 EUR</a:t>
            </a:r>
          </a:p>
          <a:p>
            <a:pPr lvl="0"/>
            <a:r>
              <a:rPr lang="sl-SI" dirty="0">
                <a:latin typeface="Century Gothic" panose="020B0502020202020204" pitchFamily="34" charset="0"/>
              </a:rPr>
              <a:t>do </a:t>
            </a:r>
            <a:r>
              <a:rPr lang="sl-SI" b="1" dirty="0">
                <a:latin typeface="Century Gothic" panose="020B0502020202020204" pitchFamily="34" charset="0"/>
              </a:rPr>
              <a:t>193.500,00 EUR namenjeno sklopu A</a:t>
            </a:r>
            <a:r>
              <a:rPr lang="sl-SI" dirty="0">
                <a:latin typeface="Century Gothic" panose="020B0502020202020204" pitchFamily="34" charset="0"/>
              </a:rPr>
              <a:t> (10 - urni plavalni tečaji prilagajanja na vodo) in </a:t>
            </a:r>
          </a:p>
          <a:p>
            <a:r>
              <a:rPr lang="sl-SI" dirty="0">
                <a:latin typeface="Century Gothic" panose="020B0502020202020204" pitchFamily="34" charset="0"/>
              </a:rPr>
              <a:t>do </a:t>
            </a:r>
            <a:r>
              <a:rPr lang="sl-SI" b="1" dirty="0">
                <a:latin typeface="Century Gothic" panose="020B0502020202020204" pitchFamily="34" charset="0"/>
              </a:rPr>
              <a:t>23.715,00 EUR sklopu B</a:t>
            </a:r>
            <a:r>
              <a:rPr lang="sl-SI" dirty="0">
                <a:latin typeface="Century Gothic" panose="020B0502020202020204" pitchFamily="34" charset="0"/>
              </a:rPr>
              <a:t> (15 - urni plavalni tečaji za neplavalce).</a:t>
            </a:r>
          </a:p>
        </p:txBody>
      </p:sp>
    </p:spTree>
    <p:extLst>
      <p:ext uri="{BB962C8B-B14F-4D97-AF65-F5344CB8AC3E}">
        <p14:creationId xmlns:p14="http://schemas.microsoft.com/office/powerpoint/2010/main" val="332745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6F8699-2933-4A64-A037-ADED7C409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Povzetek in ključni roki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AD44D1A-B875-486C-A4B0-B96A01EDE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Rok za prijavo: </a:t>
            </a:r>
            <a:r>
              <a:rPr lang="sl-SI" dirty="0">
                <a:solidFill>
                  <a:srgbClr val="FF0000"/>
                </a:solidFill>
                <a:latin typeface="Century Gothic" panose="020B0502020202020204" pitchFamily="34" charset="0"/>
              </a:rPr>
              <a:t>23. 1. 2026</a:t>
            </a:r>
          </a:p>
          <a:p>
            <a:r>
              <a:rPr lang="sl-SI" dirty="0">
                <a:latin typeface="Century Gothic" panose="020B0502020202020204" pitchFamily="34" charset="0"/>
              </a:rPr>
              <a:t>Izvedba aktivnosti: </a:t>
            </a:r>
            <a:r>
              <a:rPr lang="sl-SI" dirty="0">
                <a:solidFill>
                  <a:srgbClr val="FF0000"/>
                </a:solidFill>
                <a:latin typeface="Century Gothic" panose="020B0502020202020204" pitchFamily="34" charset="0"/>
              </a:rPr>
              <a:t>do 24. 6. 2026</a:t>
            </a:r>
          </a:p>
          <a:p>
            <a:r>
              <a:rPr lang="sl-SI" dirty="0">
                <a:latin typeface="Century Gothic" panose="020B0502020202020204" pitchFamily="34" charset="0"/>
              </a:rPr>
              <a:t>Rok za e-račun: </a:t>
            </a:r>
            <a:r>
              <a:rPr lang="sl-SI" dirty="0">
                <a:solidFill>
                  <a:srgbClr val="FF0000"/>
                </a:solidFill>
                <a:latin typeface="Century Gothic" panose="020B0502020202020204" pitchFamily="34" charset="0"/>
              </a:rPr>
              <a:t>10. 7. 2026</a:t>
            </a:r>
          </a:p>
          <a:p>
            <a:r>
              <a:rPr lang="sl-SI" dirty="0">
                <a:latin typeface="Century Gothic" panose="020B0502020202020204" pitchFamily="34" charset="0"/>
              </a:rPr>
              <a:t>Natančno sledite navodilom razpisne dokumentacije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58584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7411D9-0C84-4D56-9272-C73F17AAA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Podpora in kontakti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1FE0BF5-485F-487B-B139-ACF2C68025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41120" y="2267765"/>
            <a:ext cx="448394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Kontaktna oseba: Marjana Špilek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E-naslov: </a:t>
            </a:r>
            <a:r>
              <a:rPr lang="sl-SI" sz="1800" u="sng" dirty="0">
                <a:latin typeface="Century Gothic" panose="020B0502020202020204" pitchFamily="34" charset="0"/>
                <a:hlinkClick r:id="rId2"/>
              </a:rPr>
              <a:t>razpisi-som@sport.si</a:t>
            </a:r>
            <a:endParaRPr lang="sl-SI" sz="1800" u="sng" dirty="0">
              <a:latin typeface="Century Gothic" panose="020B0502020202020204" pitchFamily="34" charset="0"/>
            </a:endParaRPr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kumimoji="0" lang="sl-SI" altLang="sl-SI" sz="1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TEL: 01 4342 397 ali 051 339 497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98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dirty="0">
                <a:latin typeface="Century Gothic" panose="020B0502020202020204" pitchFamily="34" charset="0"/>
              </a:rPr>
              <a:t>Kdo se lahko prijavi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endParaRPr lang="sl-SI" dirty="0"/>
          </a:p>
          <a:p>
            <a:pPr marL="502920" indent="-457200">
              <a:buFont typeface="+mj-lt"/>
              <a:buAutoNum type="arabicPeriod"/>
            </a:pPr>
            <a:r>
              <a:rPr lang="sl-SI" b="1" dirty="0">
                <a:latin typeface="Century Gothic" panose="020B0502020202020204" pitchFamily="34" charset="0"/>
              </a:rPr>
              <a:t>VIZ</a:t>
            </a:r>
            <a:r>
              <a:rPr lang="sl-SI" dirty="0">
                <a:latin typeface="Century Gothic" panose="020B0502020202020204" pitchFamily="34" charset="0"/>
              </a:rPr>
              <a:t> (vzgojno izobraževalni zavodi s področja vzgoje in izobraževanja):</a:t>
            </a:r>
          </a:p>
          <a:p>
            <a:r>
              <a:rPr lang="sl-SI" sz="1700" dirty="0">
                <a:latin typeface="Century Gothic" panose="020B0502020202020204" pitchFamily="34" charset="0"/>
              </a:rPr>
              <a:t>Šole</a:t>
            </a:r>
          </a:p>
          <a:p>
            <a:r>
              <a:rPr lang="sl-SI" sz="1700" dirty="0">
                <a:latin typeface="Century Gothic" panose="020B0502020202020204" pitchFamily="34" charset="0"/>
              </a:rPr>
              <a:t>Vrtci</a:t>
            </a:r>
          </a:p>
          <a:p>
            <a:pPr marL="502920" indent="-457200">
              <a:buFont typeface="+mj-lt"/>
              <a:buAutoNum type="arabicPeriod" startAt="2"/>
            </a:pPr>
            <a:r>
              <a:rPr lang="sl-SI" b="1" dirty="0">
                <a:latin typeface="Century Gothic" panose="020B0502020202020204" pitchFamily="34" charset="0"/>
              </a:rPr>
              <a:t>OSTALI PRIJAVITELJI</a:t>
            </a:r>
            <a:r>
              <a:rPr lang="sl-SI" dirty="0">
                <a:latin typeface="Century Gothic" panose="020B0502020202020204" pitchFamily="34" charset="0"/>
              </a:rPr>
              <a:t> po Zakonu o športu, ki so navedeni kot izvajalci LPŠ iz 1., 2., 3. in 4. točke drugega odstavka 6. člena Zakona o športu (ZŠpo-1). Program izvedejo za več VIZ-ov. Obvezno morajo pridobiti soglasje VIZ.</a:t>
            </a:r>
          </a:p>
          <a:p>
            <a:r>
              <a:rPr lang="sl-SI" sz="1700" dirty="0">
                <a:latin typeface="Century Gothic" panose="020B0502020202020204" pitchFamily="34" charset="0"/>
              </a:rPr>
              <a:t>Športna društva in športne zveze, reg. v RS</a:t>
            </a:r>
          </a:p>
          <a:p>
            <a:r>
              <a:rPr lang="sl-SI" sz="1700" dirty="0">
                <a:latin typeface="Century Gothic" panose="020B0502020202020204" pitchFamily="34" charset="0"/>
              </a:rPr>
              <a:t>Športna društva in športne zveze Slovencev v zamejstvu</a:t>
            </a:r>
          </a:p>
          <a:p>
            <a:r>
              <a:rPr lang="sl-SI" sz="1700" dirty="0">
                <a:latin typeface="Century Gothic" panose="020B0502020202020204" pitchFamily="34" charset="0"/>
              </a:rPr>
              <a:t>Zavodi za šport </a:t>
            </a:r>
          </a:p>
          <a:p>
            <a:r>
              <a:rPr lang="sl-SI" sz="1700" dirty="0">
                <a:latin typeface="Century Gothic" panose="020B0502020202020204" pitchFamily="34" charset="0"/>
              </a:rPr>
              <a:t>Pravne osebe, registrirane za opravljanje dejavnosti v športu v RS</a:t>
            </a:r>
          </a:p>
        </p:txBody>
      </p:sp>
    </p:spTree>
    <p:extLst>
      <p:ext uri="{BB962C8B-B14F-4D97-AF65-F5344CB8AC3E}">
        <p14:creationId xmlns:p14="http://schemas.microsoft.com/office/powerpoint/2010/main" val="258573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621597-F79C-4539-9433-81A1A8C2C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988" y="424688"/>
            <a:ext cx="9509759" cy="742357"/>
          </a:xfrm>
        </p:spPr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KAJ SE SOFINANCIRA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039083A-BE04-4FB6-8731-0C7BDE018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987" y="1259501"/>
            <a:ext cx="9509760" cy="4802632"/>
          </a:xfrm>
        </p:spPr>
        <p:txBody>
          <a:bodyPr>
            <a:normAutofit lnSpcReduction="10000"/>
          </a:bodyPr>
          <a:lstStyle/>
          <a:p>
            <a:r>
              <a:rPr lang="sl-SI" b="1" dirty="0">
                <a:latin typeface="Century Gothic" panose="020B0502020202020204" pitchFamily="34" charset="0"/>
              </a:rPr>
              <a:t>10-urni tečaji prilagajanja na vodo (v vrtcu ali 1.razredu OŠ):</a:t>
            </a:r>
          </a:p>
          <a:p>
            <a:pPr marL="45720" indent="0">
              <a:buNone/>
            </a:pPr>
            <a:r>
              <a:rPr lang="sl-SI" dirty="0">
                <a:latin typeface="Century Gothic" panose="020B0502020202020204" pitchFamily="34" charset="0"/>
              </a:rPr>
              <a:t>Tečaj mora biti izveden </a:t>
            </a:r>
            <a:r>
              <a:rPr lang="sl-SI" u="sng" dirty="0">
                <a:latin typeface="Century Gothic" panose="020B0502020202020204" pitchFamily="34" charset="0"/>
              </a:rPr>
              <a:t>najmanj v treh različnih delovnih dneh  </a:t>
            </a:r>
            <a:r>
              <a:rPr lang="sl-SI" dirty="0">
                <a:latin typeface="Century Gothic" panose="020B0502020202020204" pitchFamily="34" charset="0"/>
              </a:rPr>
              <a:t>v skupnem obsegu najmanj 10 šolskih ur programa.</a:t>
            </a:r>
          </a:p>
          <a:p>
            <a:r>
              <a:rPr lang="sl-SI" b="1" dirty="0">
                <a:latin typeface="Century Gothic" panose="020B0502020202020204" pitchFamily="34" charset="0"/>
              </a:rPr>
              <a:t>15-urni tečaji za neplavalce (4.-9. razred OŠ):</a:t>
            </a:r>
          </a:p>
          <a:p>
            <a:pPr marL="45720" indent="0">
              <a:buNone/>
            </a:pPr>
            <a:r>
              <a:rPr lang="sl-SI" dirty="0">
                <a:latin typeface="Century Gothic" panose="020B0502020202020204" pitchFamily="34" charset="0"/>
              </a:rPr>
              <a:t>za učence neplavalce, ki so identificirani kot neplavalci po opravljenem obveznem 20-urnem tečaju v 2. ali 3. razredu osnovne šole ali pri preverjanju znanja plavanja v 6. razredu osnovne šole. Tečaj za neplavalce mora biti izveden </a:t>
            </a:r>
            <a:r>
              <a:rPr lang="sl-SI" u="sng" dirty="0">
                <a:latin typeface="Century Gothic" panose="020B0502020202020204" pitchFamily="34" charset="0"/>
              </a:rPr>
              <a:t>v najmanj petih različnih delovnih dneh po 3 šolske ure</a:t>
            </a:r>
            <a:r>
              <a:rPr lang="sl-SI" dirty="0">
                <a:latin typeface="Century Gothic" panose="020B0502020202020204" pitchFamily="34" charset="0"/>
              </a:rPr>
              <a:t>, kar skupaj obsega najmanj 15 šolskih ur programa.</a:t>
            </a:r>
          </a:p>
          <a:p>
            <a:r>
              <a:rPr lang="sl-SI" dirty="0">
                <a:latin typeface="Century Gothic" panose="020B0502020202020204" pitchFamily="34" charset="0"/>
              </a:rPr>
              <a:t>Izvajanje skladno z merili za ocenjevanje znanja plavanja - 7. in 8. točka Navodil za pripravo vloge in izvedbo aktivnosti nacionalnega programa Naučimo se plavati v obdobju od 1. 11. 2025 do 24. 6. 2025</a:t>
            </a:r>
          </a:p>
          <a:p>
            <a:r>
              <a:rPr lang="sl-SI" b="1" strike="sngStrike" dirty="0">
                <a:latin typeface="Century Gothic" panose="020B0502020202020204" pitchFamily="34" charset="0"/>
              </a:rPr>
              <a:t>Preverjanje znanja plavanja v 6. razredu OŠ: </a:t>
            </a:r>
            <a:r>
              <a:rPr lang="sl-SI" dirty="0">
                <a:latin typeface="Century Gothic" panose="020B0502020202020204" pitchFamily="34" charset="0"/>
              </a:rPr>
              <a:t>od konca novembra 2024 ne smemo več sofinancirati.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8594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987D53-94DE-401A-9D32-407653390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Upravičeni stroški, ki se sofinancirajo: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F744A83-4F5C-4F73-BD79-5A8362BE6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stroški strokovnega delavca v športu za izvedbo aktivnosti, </a:t>
            </a:r>
          </a:p>
          <a:p>
            <a:r>
              <a:rPr lang="sl-SI" dirty="0">
                <a:latin typeface="Century Gothic" panose="020B0502020202020204" pitchFamily="34" charset="0"/>
              </a:rPr>
              <a:t>prevoza udeležencev na plavalne aktivnosti in </a:t>
            </a:r>
          </a:p>
          <a:p>
            <a:r>
              <a:rPr lang="sl-SI" dirty="0">
                <a:latin typeface="Century Gothic" panose="020B0502020202020204" pitchFamily="34" charset="0"/>
              </a:rPr>
              <a:t>vstop udeležencev na plavalni objekt. </a:t>
            </a:r>
          </a:p>
          <a:p>
            <a:endParaRPr lang="sl-SI" dirty="0">
              <a:latin typeface="Century Gothic" panose="020B0502020202020204" pitchFamily="34" charset="0"/>
            </a:endParaRPr>
          </a:p>
          <a:p>
            <a:pPr marL="45720" indent="0">
              <a:buNone/>
            </a:pPr>
            <a:r>
              <a:rPr lang="sl-SI" dirty="0">
                <a:latin typeface="Century Gothic" panose="020B0502020202020204" pitchFamily="34" charset="0"/>
              </a:rPr>
              <a:t>Zavod bo sofinanciral le upravičene stroške, nastale v obdobju od 1. 11. 2025 do 24. 6. 2026.</a:t>
            </a:r>
          </a:p>
          <a:p>
            <a:r>
              <a:rPr lang="sl-SI" u="sng" dirty="0">
                <a:latin typeface="Century Gothic" panose="020B0502020202020204" pitchFamily="34" charset="0"/>
              </a:rPr>
              <a:t>Upravičeni stroški morajo dejansko nastati, biti dokazljivi z ustreznimi verodostojnimi računovodskimi listinami in morajo biti neposredno povezani z izvedbo predmeta pogodbe</a:t>
            </a:r>
            <a:r>
              <a:rPr lang="sl-SI" dirty="0">
                <a:latin typeface="Century Gothic" panose="020B0502020202020204" pitchFamily="34" charset="0"/>
              </a:rPr>
              <a:t>.</a:t>
            </a:r>
          </a:p>
          <a:p>
            <a:endParaRPr lang="sl-SI" dirty="0">
              <a:latin typeface="Century Gothic" panose="020B0502020202020204" pitchFamily="34" charset="0"/>
            </a:endParaRPr>
          </a:p>
          <a:p>
            <a:r>
              <a:rPr lang="sl-SI" dirty="0">
                <a:latin typeface="Century Gothic" panose="020B0502020202020204" pitchFamily="34" charset="0"/>
              </a:rPr>
              <a:t>POZOR: ustrezno načrtovanje prihodkov (izogib dvojnega financiranja) in stroškov (upravičenih)-VEČ PRI FINANČNEM NAČRTU.</a:t>
            </a:r>
          </a:p>
          <a:p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116087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AF4446-0F8E-4B74-ABE9-44FFF7754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PRIPRAVA VLOGE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F251AF8-2425-4A79-A419-D1BADA64E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Poteka ločeno za VIZ in OSTALE PRIJAVITELJE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6D96049-EFEC-481E-84D6-BE643A3A48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677" y="2076293"/>
            <a:ext cx="4639322" cy="385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90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E59863-699E-46A9-B525-6DC223CF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PRIPRAVA VLOGE-VIZ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9804A8D-2D0D-4935-AF58-E79D6F56E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sl-SI" sz="2800" b="1" u="sng" dirty="0">
                <a:solidFill>
                  <a:srgbClr val="2F5496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Zavodi s področja vzgoje in izobraževanja</a:t>
            </a:r>
            <a:r>
              <a:rPr lang="sl-SI" sz="2800" b="1" dirty="0">
                <a:solidFill>
                  <a:srgbClr val="2F5496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b="1" dirty="0">
                <a:solidFill>
                  <a:srgbClr val="0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izpolnijo in priložijo:</a:t>
            </a:r>
            <a:endParaRPr lang="sl-SI" sz="2800" b="1" dirty="0">
              <a:solidFill>
                <a:srgbClr val="2F5496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sl-SI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izpolnjen, podpisan in žigosan </a:t>
            </a:r>
            <a:r>
              <a:rPr lang="sl-SI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Prijavni obrazec-VIZ s prilogami:</a:t>
            </a:r>
            <a:endParaRPr lang="sl-SI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sl-SI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PRILOGA 1 – Vsebinski načrt,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sl-SI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PRILOGA 2 – Finančni načrt,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sl-SI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dokazilo o izobrazbi ali usposobljenosti</a:t>
            </a:r>
            <a:r>
              <a:rPr lang="sl-SI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strokovnega delavca.</a:t>
            </a:r>
          </a:p>
          <a:p>
            <a:pPr marL="45720" indent="0">
              <a:buNone/>
            </a:pPr>
            <a:r>
              <a:rPr lang="sl-SI" dirty="0">
                <a:latin typeface="Century Gothic" panose="020B0502020202020204" pitchFamily="34" charset="0"/>
              </a:rPr>
              <a:t>Priloge se nahajajo v isti Excelovi datoteki kot samostojni zavihki oz. listi skupnega delovnega zvezka.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8A293BFD-07D1-4A4E-8747-540BB2C62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720" y="5715000"/>
            <a:ext cx="5296639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81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C4552E-07DC-42C7-8851-541B041C5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053" y="220134"/>
            <a:ext cx="9509759" cy="642112"/>
          </a:xfrm>
        </p:spPr>
        <p:txBody>
          <a:bodyPr/>
          <a:lstStyle/>
          <a:p>
            <a:r>
              <a:rPr lang="sl-SI" dirty="0">
                <a:latin typeface="Century Gothic" panose="020B0502020202020204" pitchFamily="34" charset="0"/>
              </a:rPr>
              <a:t>PRIPRAVA VLOGE-Prijavni obrazec VIZ</a:t>
            </a:r>
            <a:endParaRPr lang="sl-SI" dirty="0"/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5B581CCF-CDEA-45B8-8545-6E4E6EA420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0272" y="862246"/>
            <a:ext cx="4811455" cy="5799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4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972B74-81CC-4A7B-8EA6-A8225FD41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53" y="258234"/>
            <a:ext cx="6744547" cy="836845"/>
          </a:xfrm>
        </p:spPr>
        <p:txBody>
          <a:bodyPr>
            <a:normAutofit fontScale="90000"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PRIPRAVA VLOGE - priloge 1,2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86A8DF6-7F4B-40C8-8D5D-016C78CF8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120" y="1572768"/>
            <a:ext cx="9509760" cy="416899"/>
          </a:xfrm>
        </p:spPr>
        <p:txBody>
          <a:bodyPr>
            <a:normAutofit fontScale="62500" lnSpcReduction="20000"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PRILOGA 1 – Vsebinski načrt,					PRILOGA 2 – Finančni načrt,</a:t>
            </a:r>
          </a:p>
          <a:p>
            <a:endParaRPr lang="sl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3D8892C-166A-4570-B950-607EA4B1D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2108200"/>
            <a:ext cx="5782743" cy="3445532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6A33B343-7E62-43B4-BBEC-BA99B76BC2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4800" y="2108200"/>
            <a:ext cx="5334000" cy="3445533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810736A4-DDD4-4E89-98E6-BADAAB584A6C}"/>
              </a:ext>
            </a:extLst>
          </p:cNvPr>
          <p:cNvSpPr txBox="1"/>
          <p:nvPr/>
        </p:nvSpPr>
        <p:spPr>
          <a:xfrm>
            <a:off x="203200" y="5884333"/>
            <a:ext cx="1178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latin typeface="Century Gothic" panose="020B0502020202020204" pitchFamily="34" charset="0"/>
              </a:rPr>
              <a:t>Navodila za izpolnjevanje se nahajajo pod tabelami. Navodil ni potrebno tiskati. Obe tabeli naj bi se natisnile na eno stran. Pri nastavitvah tiskanja uporabite: „Prilagodi list strani“ ALI „Prilagodi vse stolpce strani“.</a:t>
            </a:r>
          </a:p>
        </p:txBody>
      </p:sp>
    </p:spTree>
    <p:extLst>
      <p:ext uri="{BB962C8B-B14F-4D97-AF65-F5344CB8AC3E}">
        <p14:creationId xmlns:p14="http://schemas.microsoft.com/office/powerpoint/2010/main" val="148063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cean 16 x 9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761_TF02895256" id="{B3393234-C45F-4A7A-8733-4B761660B572}" vid="{5F4BD00A-2C91-4D09-ACFC-6057A91463AF}"/>
    </a:ext>
  </a:extLst>
</a:theme>
</file>

<file path=ppt/theme/theme2.xml><?xml version="1.0" encoding="utf-8"?>
<a:theme xmlns:a="http://schemas.openxmlformats.org/drawingml/2006/main" name="Officeova tema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Predstavitev s sliko oceana (širokozaslonska)</Template>
  <TotalTime>462</TotalTime>
  <Words>1310</Words>
  <Application>Microsoft Office PowerPoint</Application>
  <PresentationFormat>Širokozaslonsko</PresentationFormat>
  <Paragraphs>121</Paragraphs>
  <Slides>21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Georgia</vt:lpstr>
      <vt:lpstr>Symbol</vt:lpstr>
      <vt:lpstr>Times New Roman</vt:lpstr>
      <vt:lpstr>Ocean 16 x 9</vt:lpstr>
      <vt:lpstr>Javni razpis   za sofinanciranje izvedbe aktivnosti  nacionalnega programa Naučimo se plavati  v obdobju od 1. 11. 2025 do 24. 6. 2026</vt:lpstr>
      <vt:lpstr>Namen / cilj razpisa</vt:lpstr>
      <vt:lpstr>Kdo se lahko prijavi</vt:lpstr>
      <vt:lpstr>KAJ SE SOFINANCIRA</vt:lpstr>
      <vt:lpstr>Upravičeni stroški, ki se sofinancirajo:</vt:lpstr>
      <vt:lpstr>PRIPRAVA VLOGE</vt:lpstr>
      <vt:lpstr>PRIPRAVA VLOGE-VIZ</vt:lpstr>
      <vt:lpstr>PRIPRAVA VLOGE-Prijavni obrazec VIZ</vt:lpstr>
      <vt:lpstr>PRIPRAVA VLOGE - priloge 1,2</vt:lpstr>
      <vt:lpstr>PRIPRAVA VLOGE- OSTALI PRIJAVITELJI</vt:lpstr>
      <vt:lpstr>PRIPRAVA VLOGE- OSTALI PRIJAVITELJI</vt:lpstr>
      <vt:lpstr>PRIPRAVA VLOGE- OSTALI PRIJAVITELJI-priloge 1, 2, 3</vt:lpstr>
      <vt:lpstr>PRIPRAVA VLOGE- OSTALI PRIJAVITELJI-priloge 1, 2, 3</vt:lpstr>
      <vt:lpstr>NAČIN ODPREME, ROK</vt:lpstr>
      <vt:lpstr>NAČIN ODPREME, ROK</vt:lpstr>
      <vt:lpstr>POSTOPEK IZBORA</vt:lpstr>
      <vt:lpstr>POSTOPEK IZBORA</vt:lpstr>
      <vt:lpstr>Uveljavljanje sredstev po zaključku aktivnosti</vt:lpstr>
      <vt:lpstr>Najpogostejše napake</vt:lpstr>
      <vt:lpstr>Povzetek in ključni roki</vt:lpstr>
      <vt:lpstr>Podpora in kontakti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Javni razpis   za sofinanciranje izvedbe aktivnosti  nacionalnega programa Naučimo se plavati  v obdobju od 1. 11. 2025 do 24. 6. 2026</dc:title>
  <dc:creator>Uporabnik</dc:creator>
  <cp:lastModifiedBy>Uporabnik</cp:lastModifiedBy>
  <cp:revision>23</cp:revision>
  <cp:lastPrinted>2026-01-06T12:10:20Z</cp:lastPrinted>
  <dcterms:created xsi:type="dcterms:W3CDTF">2026-01-06T03:23:33Z</dcterms:created>
  <dcterms:modified xsi:type="dcterms:W3CDTF">2026-01-07T08:09:36Z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